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59" r:id="rId6"/>
    <p:sldId id="260" r:id="rId7"/>
    <p:sldId id="261" r:id="rId8"/>
    <p:sldId id="262" r:id="rId9"/>
    <p:sldId id="263" r:id="rId10"/>
    <p:sldId id="266" r:id="rId11"/>
    <p:sldId id="264" r:id="rId12"/>
    <p:sldId id="265" r:id="rId13"/>
    <p:sldId id="267" r:id="rId14"/>
    <p:sldId id="268" r:id="rId15"/>
    <p:sldId id="276" r:id="rId16"/>
    <p:sldId id="269" r:id="rId17"/>
    <p:sldId id="270"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41902"/>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612"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EA676C-2EB4-4E30-A919-DC3A1D389626}" type="datetimeFigureOut">
              <a:rPr lang="ru-RU" smtClean="0"/>
              <a:pPr/>
              <a:t>13.02.2017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22C0FF-53B8-4BF5-BE42-D28E663FE04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rgbClr val="FFFF0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A676C-2EB4-4E30-A919-DC3A1D389626}" type="datetimeFigureOut">
              <a:rPr lang="ru-RU" smtClean="0"/>
              <a:pPr/>
              <a:t>13.02.2017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2C0FF-53B8-4BF5-BE42-D28E663FE04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pn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8.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3.jpe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8.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72.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1.png"/><Relationship Id="rId2" Type="http://schemas.openxmlformats.org/officeDocument/2006/relationships/image" Target="../media/image73.jpe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76.jpeg"/><Relationship Id="rId4" Type="http://schemas.openxmlformats.org/officeDocument/2006/relationships/image" Target="../media/image75.jpeg"/></Relationships>
</file>

<file path=ppt/slides/_rels/slide19.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15.png"/><Relationship Id="rId2" Type="http://schemas.openxmlformats.org/officeDocument/2006/relationships/image" Target="../media/image82.jpeg"/><Relationship Id="rId1" Type="http://schemas.openxmlformats.org/officeDocument/2006/relationships/slideLayout" Target="../slideLayouts/slideLayout8.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8.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
            <a:ext cx="8206680" cy="2708919"/>
          </a:xfrm>
        </p:spPr>
        <p:txBody>
          <a:bodyPr>
            <a:normAutofit fontScale="90000"/>
          </a:bodyPr>
          <a:lstStyle/>
          <a:p>
            <a:r>
              <a:rPr lang="en-US" dirty="0" smtClean="0"/>
              <a:t/>
            </a:r>
            <a:br>
              <a:rPr lang="en-US" dirty="0" smtClean="0"/>
            </a:br>
            <a:r>
              <a:rPr lang="ru-RU" sz="6700" b="1" i="1" dirty="0" smtClean="0">
                <a:solidFill>
                  <a:srgbClr val="00B050"/>
                </a:solidFill>
              </a:rPr>
              <a:t>Кукуруза-</a:t>
            </a:r>
            <a:br>
              <a:rPr lang="ru-RU" sz="6700" b="1" i="1" dirty="0" smtClean="0">
                <a:solidFill>
                  <a:srgbClr val="00B050"/>
                </a:solidFill>
              </a:rPr>
            </a:br>
            <a:r>
              <a:rPr lang="ru-RU" sz="6700" b="1" i="1" dirty="0" smtClean="0">
                <a:solidFill>
                  <a:srgbClr val="00B050"/>
                </a:solidFill>
              </a:rPr>
              <a:t>царица полей</a:t>
            </a:r>
            <a:r>
              <a:rPr lang="en-US" sz="6700" b="1" i="1" dirty="0">
                <a:solidFill>
                  <a:srgbClr val="00B050"/>
                </a:solidFill>
              </a:rPr>
              <a:t/>
            </a:r>
            <a:br>
              <a:rPr lang="en-US" sz="6700" b="1" i="1" dirty="0">
                <a:solidFill>
                  <a:srgbClr val="00B050"/>
                </a:solidFill>
              </a:rPr>
            </a:br>
            <a:endParaRPr lang="ru-RU" sz="6700" b="1" i="1" dirty="0">
              <a:solidFill>
                <a:srgbClr val="00B050"/>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834" y="1576214"/>
            <a:ext cx="2857500" cy="2857500"/>
          </a:xfrm>
          <a:prstGeom prst="rect">
            <a:avLst/>
          </a:prstGeom>
        </p:spPr>
      </p:pic>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84168" y="1340768"/>
            <a:ext cx="2857500" cy="2857500"/>
          </a:xfrm>
          <a:prstGeom prst="rect">
            <a:avLst/>
          </a:prstGeom>
        </p:spPr>
      </p:pic>
      <p:sp>
        <p:nvSpPr>
          <p:cNvPr id="5" name="Подзаголовок 4"/>
          <p:cNvSpPr>
            <a:spLocks noGrp="1"/>
          </p:cNvSpPr>
          <p:nvPr>
            <p:ph type="subTitle" idx="1"/>
          </p:nvPr>
        </p:nvSpPr>
        <p:spPr>
          <a:xfrm>
            <a:off x="5478521" y="5589240"/>
            <a:ext cx="3456384" cy="697632"/>
          </a:xfrm>
        </p:spPr>
        <p:txBody>
          <a:bodyPr>
            <a:noAutofit/>
          </a:bodyPr>
          <a:lstStyle/>
          <a:p>
            <a:pPr algn="l"/>
            <a:r>
              <a:rPr lang="ru-RU" sz="2800" b="1" u="sng" dirty="0" smtClean="0">
                <a:solidFill>
                  <a:srgbClr val="341902"/>
                </a:solidFill>
                <a:latin typeface="Segoe Script" pitchFamily="34" charset="0"/>
              </a:rPr>
              <a:t>Подготовил : </a:t>
            </a:r>
          </a:p>
          <a:p>
            <a:pPr algn="l"/>
            <a:r>
              <a:rPr lang="ru-RU" sz="2800" b="1" dirty="0" smtClean="0">
                <a:solidFill>
                  <a:schemeClr val="accent6">
                    <a:lumMod val="50000"/>
                  </a:schemeClr>
                </a:solidFill>
                <a:latin typeface="Segoe Script" pitchFamily="34" charset="0"/>
              </a:rPr>
              <a:t>Тихий Матвей</a:t>
            </a:r>
            <a:endParaRPr lang="ru-RU" sz="2800" b="1" dirty="0">
              <a:solidFill>
                <a:schemeClr val="accent6">
                  <a:lumMod val="50000"/>
                </a:schemeClr>
              </a:solidFill>
              <a:latin typeface="Segoe Script"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9832" y="3125913"/>
            <a:ext cx="2592288" cy="2690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4524102"/>
          </a:xfrm>
        </p:spPr>
        <p:txBody>
          <a:bodyPr>
            <a:noAutofit/>
          </a:bodyPr>
          <a:lstStyle/>
          <a:p>
            <a:r>
              <a:rPr lang="ru-RU" sz="2400" dirty="0" smtClean="0">
                <a:solidFill>
                  <a:srgbClr val="00B050"/>
                </a:solidFill>
              </a:rPr>
              <a:t>Из кукурузы делают крупу, муку, крахмал, кукурузное масло. Стебли кукурузы используют при изготовлении бумаги и искусственного шёлка, из початков делают клей и линолеум.  </a:t>
            </a:r>
            <a:endParaRPr lang="ru-RU" sz="2400" dirty="0">
              <a:solidFill>
                <a:srgbClr val="00B050"/>
              </a:solidFill>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49388" y="5074428"/>
            <a:ext cx="2254199" cy="1514822"/>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16216" y="188640"/>
            <a:ext cx="2165226" cy="2165226"/>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75797" y="3286373"/>
            <a:ext cx="2007856" cy="3011785"/>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789288" y="205899"/>
            <a:ext cx="2242939" cy="2242939"/>
          </a:xfrm>
          <a:prstGeom prst="rect">
            <a:avLst/>
          </a:prstGeom>
        </p:spPr>
      </p:pic>
      <p:pic>
        <p:nvPicPr>
          <p:cNvPr id="11" name="Рисунок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3528" y="4926229"/>
            <a:ext cx="1428750" cy="1476375"/>
          </a:xfrm>
          <a:prstGeom prst="rect">
            <a:avLst/>
          </a:prstGeom>
        </p:spPr>
      </p:pic>
      <p:pic>
        <p:nvPicPr>
          <p:cNvPr id="3" name="Рисунок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785570" y="2353866"/>
            <a:ext cx="2358430" cy="2358430"/>
          </a:xfrm>
          <a:prstGeom prst="rect">
            <a:avLst/>
          </a:prstGeom>
        </p:spPr>
      </p:pic>
    </p:spTree>
    <p:extLst>
      <p:ext uri="{BB962C8B-B14F-4D97-AF65-F5344CB8AC3E}">
        <p14:creationId xmlns="" xmlns:p14="http://schemas.microsoft.com/office/powerpoint/2010/main" val="1535272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3050"/>
            <a:ext cx="3600400" cy="2219846"/>
          </a:xfrm>
        </p:spPr>
        <p:txBody>
          <a:bodyPr>
            <a:normAutofit/>
          </a:bodyPr>
          <a:lstStyle/>
          <a:p>
            <a:r>
              <a:rPr lang="ru-RU" sz="2800" dirty="0" smtClean="0">
                <a:solidFill>
                  <a:srgbClr val="00B050"/>
                </a:solidFill>
              </a:rPr>
              <a:t>Из  крупы  варят кукурузную «солнечную» кашу и супы.</a:t>
            </a:r>
            <a:endParaRPr lang="ru-RU" sz="2800" dirty="0">
              <a:solidFill>
                <a:srgbClr val="00B050"/>
              </a:solidFill>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51919" y="260648"/>
            <a:ext cx="2509093" cy="1671056"/>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45104" y="260648"/>
            <a:ext cx="2208246" cy="1656184"/>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51920" y="2348880"/>
            <a:ext cx="2509093" cy="1887315"/>
          </a:xfrm>
          <a:prstGeom prst="rect">
            <a:avLst/>
          </a:prstGeom>
        </p:spPr>
      </p:pic>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560202" y="4618975"/>
            <a:ext cx="2303816" cy="1727862"/>
          </a:xfrm>
          <a:prstGeom prst="rect">
            <a:avLst/>
          </a:prstGeom>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563153" y="2348879"/>
            <a:ext cx="2274209" cy="1887315"/>
          </a:xfrm>
          <a:prstGeom prst="rect">
            <a:avLst/>
          </a:prstGeom>
        </p:spPr>
      </p:pic>
      <p:pic>
        <p:nvPicPr>
          <p:cNvPr id="10" name="Рисунок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951164" y="4558665"/>
            <a:ext cx="2310603" cy="1848482"/>
          </a:xfrm>
          <a:prstGeom prst="rect">
            <a:avLst/>
          </a:prstGeom>
        </p:spPr>
      </p:pic>
      <p:pic>
        <p:nvPicPr>
          <p:cNvPr id="11" name="Рисунок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27584" y="2819996"/>
            <a:ext cx="2124298" cy="1416199"/>
          </a:xfrm>
          <a:prstGeom prst="rect">
            <a:avLst/>
          </a:prstGeom>
        </p:spPr>
      </p:pic>
      <p:pic>
        <p:nvPicPr>
          <p:cNvPr id="12" name="Рисунок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28921" y="4916409"/>
            <a:ext cx="1560812" cy="1612839"/>
          </a:xfrm>
          <a:prstGeom prst="rect">
            <a:avLst/>
          </a:prstGeom>
        </p:spPr>
      </p:pic>
    </p:spTree>
    <p:extLst>
      <p:ext uri="{BB962C8B-B14F-4D97-AF65-F5344CB8AC3E}">
        <p14:creationId xmlns="" xmlns:p14="http://schemas.microsoft.com/office/powerpoint/2010/main" val="2441556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51918" y="188640"/>
            <a:ext cx="2307263" cy="1433289"/>
          </a:xfrm>
        </p:spPr>
      </p:pic>
      <p:sp>
        <p:nvSpPr>
          <p:cNvPr id="4" name="Текст 3"/>
          <p:cNvSpPr>
            <a:spLocks noGrp="1"/>
          </p:cNvSpPr>
          <p:nvPr>
            <p:ph type="body" sz="half" idx="2"/>
          </p:nvPr>
        </p:nvSpPr>
        <p:spPr>
          <a:xfrm>
            <a:off x="500034" y="357166"/>
            <a:ext cx="3008313" cy="3625857"/>
          </a:xfrm>
        </p:spPr>
        <p:txBody>
          <a:bodyPr>
            <a:normAutofit/>
          </a:bodyPr>
          <a:lstStyle/>
          <a:p>
            <a:r>
              <a:rPr lang="ru-RU" sz="2800" b="1" dirty="0" smtClean="0">
                <a:solidFill>
                  <a:srgbClr val="00B050"/>
                </a:solidFill>
              </a:rPr>
              <a:t>Из кукурузной муки пекут оладьи, блины,  пироги,  делают запеканки.</a:t>
            </a:r>
            <a:endParaRPr lang="ru-RU" sz="2800" b="1" dirty="0">
              <a:solidFill>
                <a:srgbClr val="00B050"/>
              </a:solidFill>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42856" y="188640"/>
            <a:ext cx="2166744" cy="1502664"/>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94018" y="1988840"/>
            <a:ext cx="2139131" cy="1429942"/>
          </a:xfrm>
          <a:prstGeom prst="rect">
            <a:avLst/>
          </a:prstGeom>
        </p:spPr>
      </p:pic>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51919" y="1983084"/>
            <a:ext cx="2314083" cy="1428750"/>
          </a:xfrm>
          <a:prstGeom prst="rect">
            <a:avLst/>
          </a:prstGeom>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0800000" flipV="1">
            <a:off x="6917623" y="4077072"/>
            <a:ext cx="1724396" cy="2034626"/>
          </a:xfrm>
          <a:prstGeom prst="rect">
            <a:avLst/>
          </a:prstGeom>
        </p:spPr>
      </p:pic>
      <p:pic>
        <p:nvPicPr>
          <p:cNvPr id="10" name="Рисунок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880003" y="3665635"/>
            <a:ext cx="2286000" cy="1428750"/>
          </a:xfrm>
          <a:prstGeom prst="rect">
            <a:avLst/>
          </a:prstGeom>
        </p:spPr>
      </p:pic>
      <p:pic>
        <p:nvPicPr>
          <p:cNvPr id="12" name="Рисунок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27584" y="3094135"/>
            <a:ext cx="2088232" cy="1296144"/>
          </a:xfrm>
          <a:prstGeom prst="rect">
            <a:avLst/>
          </a:prstGeom>
        </p:spPr>
      </p:pic>
      <p:pic>
        <p:nvPicPr>
          <p:cNvPr id="13" name="Рисунок 1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34277" y="4905375"/>
            <a:ext cx="1572766" cy="1625192"/>
          </a:xfrm>
          <a:prstGeom prst="rect">
            <a:avLst/>
          </a:prstGeom>
        </p:spPr>
      </p:pic>
    </p:spTree>
    <p:extLst>
      <p:ext uri="{BB962C8B-B14F-4D97-AF65-F5344CB8AC3E}">
        <p14:creationId xmlns="" xmlns:p14="http://schemas.microsoft.com/office/powerpoint/2010/main" val="3093376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9512" y="4725144"/>
            <a:ext cx="1694552" cy="1751037"/>
          </a:xfrm>
        </p:spPr>
      </p:pic>
      <p:sp>
        <p:nvSpPr>
          <p:cNvPr id="4" name="Текст 3"/>
          <p:cNvSpPr>
            <a:spLocks noGrp="1"/>
          </p:cNvSpPr>
          <p:nvPr>
            <p:ph type="body" sz="half" idx="2"/>
          </p:nvPr>
        </p:nvSpPr>
        <p:spPr>
          <a:xfrm>
            <a:off x="642910" y="3143248"/>
            <a:ext cx="3008313" cy="1844823"/>
          </a:xfrm>
        </p:spPr>
        <p:txBody>
          <a:bodyPr>
            <a:normAutofit lnSpcReduction="10000"/>
          </a:bodyPr>
          <a:lstStyle/>
          <a:p>
            <a:r>
              <a:rPr lang="ru-RU" sz="2400" b="1" dirty="0" smtClean="0">
                <a:solidFill>
                  <a:srgbClr val="00B050"/>
                </a:solidFill>
              </a:rPr>
              <a:t>Пекут печенье, пирожные, делают вкусные хлопья,  воздушную кукурузу - попкорн.</a:t>
            </a:r>
            <a:endParaRPr lang="ru-RU" sz="2400" b="1" dirty="0">
              <a:solidFill>
                <a:srgbClr val="00B050"/>
              </a:solidFill>
            </a:endParaRPr>
          </a:p>
        </p:txBody>
      </p:sp>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73489" y="297183"/>
            <a:ext cx="2132477" cy="1268759"/>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754907" y="2132856"/>
            <a:ext cx="1944067" cy="1516487"/>
          </a:xfrm>
          <a:prstGeom prst="rect">
            <a:avLst/>
          </a:prstGeom>
        </p:spPr>
      </p:pic>
      <p:pic>
        <p:nvPicPr>
          <p:cNvPr id="10" name="Рисунок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39203" y="2132856"/>
            <a:ext cx="2066763" cy="1516487"/>
          </a:xfrm>
          <a:prstGeom prst="rect">
            <a:avLst/>
          </a:prstGeom>
        </p:spPr>
      </p:pic>
      <p:pic>
        <p:nvPicPr>
          <p:cNvPr id="11" name="Рисунок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754907" y="294392"/>
            <a:ext cx="1929130" cy="1271549"/>
          </a:xfrm>
          <a:prstGeom prst="rect">
            <a:avLst/>
          </a:prstGeom>
        </p:spPr>
      </p:pic>
      <p:pic>
        <p:nvPicPr>
          <p:cNvPr id="12" name="Рисунок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648480" y="4433562"/>
            <a:ext cx="2141984" cy="1606488"/>
          </a:xfrm>
          <a:prstGeom prst="rect">
            <a:avLst/>
          </a:prstGeom>
        </p:spPr>
      </p:pic>
      <p:pic>
        <p:nvPicPr>
          <p:cNvPr id="14" name="Рисунок 1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873488" y="4433562"/>
            <a:ext cx="2414145" cy="1606488"/>
          </a:xfrm>
          <a:prstGeom prst="rect">
            <a:avLst/>
          </a:prstGeom>
        </p:spPr>
      </p:pic>
      <p:pic>
        <p:nvPicPr>
          <p:cNvPr id="3" name="Рисунок 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14282" y="500042"/>
            <a:ext cx="1932806" cy="2622173"/>
          </a:xfrm>
          <a:prstGeom prst="rect">
            <a:avLst/>
          </a:prstGeom>
        </p:spPr>
      </p:pic>
    </p:spTree>
    <p:extLst>
      <p:ext uri="{BB962C8B-B14F-4D97-AF65-F5344CB8AC3E}">
        <p14:creationId xmlns="" xmlns:p14="http://schemas.microsoft.com/office/powerpoint/2010/main" val="1767657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28596" y="642918"/>
            <a:ext cx="3008313" cy="3840172"/>
          </a:xfrm>
        </p:spPr>
        <p:txBody>
          <a:bodyPr>
            <a:normAutofit/>
          </a:bodyPr>
          <a:lstStyle/>
          <a:p>
            <a:r>
              <a:rPr lang="ru-RU" sz="2400" b="1" dirty="0" smtClean="0">
                <a:solidFill>
                  <a:srgbClr val="00B050"/>
                </a:solidFill>
              </a:rPr>
              <a:t>Из початков и кукурузных рубашек – </a:t>
            </a:r>
            <a:r>
              <a:rPr lang="ru-RU" sz="2400" b="1" dirty="0" err="1" smtClean="0">
                <a:solidFill>
                  <a:srgbClr val="00B050"/>
                </a:solidFill>
              </a:rPr>
              <a:t>талаша</a:t>
            </a:r>
            <a:r>
              <a:rPr lang="ru-RU" sz="2400" b="1" dirty="0" smtClean="0">
                <a:solidFill>
                  <a:srgbClr val="00B050"/>
                </a:solidFill>
              </a:rPr>
              <a:t> – делают различные изделия и игрушки</a:t>
            </a:r>
            <a:endParaRPr lang="ru-RU" sz="2400" b="1" dirty="0">
              <a:solidFill>
                <a:srgbClr val="00B050"/>
              </a:solidFill>
            </a:endParaRPr>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27461" y="404663"/>
            <a:ext cx="2241479" cy="1650063"/>
          </a:xfrm>
          <a:prstGeom prst="rect">
            <a:avLst/>
          </a:prstGeo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82587" y="398543"/>
            <a:ext cx="2065877" cy="1656184"/>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59849" y="2348880"/>
            <a:ext cx="2109092" cy="1605871"/>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716131" y="2348880"/>
            <a:ext cx="2141159" cy="1605871"/>
          </a:xfrm>
          <a:prstGeom prst="rect">
            <a:avLst/>
          </a:prstGeom>
        </p:spPr>
      </p:pic>
      <p:pic>
        <p:nvPicPr>
          <p:cNvPr id="10" name="Рисунок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709691" y="4471135"/>
            <a:ext cx="2280257" cy="1710193"/>
          </a:xfrm>
          <a:prstGeom prst="rect">
            <a:avLst/>
          </a:prstGeom>
        </p:spPr>
      </p:pic>
      <p:pic>
        <p:nvPicPr>
          <p:cNvPr id="11" name="Рисунок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159849" y="4471135"/>
            <a:ext cx="2133600" cy="1710193"/>
          </a:xfrm>
          <a:prstGeom prst="rect">
            <a:avLst/>
          </a:prstGeom>
        </p:spPr>
      </p:pic>
      <p:pic>
        <p:nvPicPr>
          <p:cNvPr id="12" name="Рисунок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4653136"/>
            <a:ext cx="1716782" cy="1774008"/>
          </a:xfrm>
          <a:prstGeom prst="rect">
            <a:avLst/>
          </a:prstGeom>
        </p:spPr>
      </p:pic>
      <p:pic>
        <p:nvPicPr>
          <p:cNvPr id="16" name="Объект 15"/>
          <p:cNvPicPr>
            <a:picLocks noGrp="1" noChangeAspect="1"/>
          </p:cNvPicPr>
          <p:nvPr>
            <p:ph idx="1"/>
          </p:nvPr>
        </p:nvPicPr>
        <p:blipFill>
          <a:blip r:embed="rId9" cstate="print">
            <a:extLst>
              <a:ext uri="{28A0092B-C50C-407E-A947-70E740481C1C}">
                <a14:useLocalDpi xmlns="" xmlns:a14="http://schemas.microsoft.com/office/drawing/2010/main" val="0"/>
              </a:ext>
            </a:extLst>
          </a:blip>
          <a:stretch>
            <a:fillRect/>
          </a:stretch>
        </p:blipFill>
        <p:spPr>
          <a:xfrm>
            <a:off x="857224" y="3000372"/>
            <a:ext cx="3268985" cy="1415702"/>
          </a:xfrm>
        </p:spPr>
      </p:pic>
    </p:spTree>
    <p:extLst>
      <p:ext uri="{BB962C8B-B14F-4D97-AF65-F5344CB8AC3E}">
        <p14:creationId xmlns="" xmlns:p14="http://schemas.microsoft.com/office/powerpoint/2010/main" val="1958240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3008313" cy="2060848"/>
          </a:xfrm>
        </p:spPr>
        <p:txBody>
          <a:bodyPr>
            <a:normAutofit/>
          </a:bodyPr>
          <a:lstStyle/>
          <a:p>
            <a:r>
              <a:rPr lang="ru-RU" sz="2400" dirty="0" smtClean="0">
                <a:solidFill>
                  <a:srgbClr val="00B050"/>
                </a:solidFill>
              </a:rPr>
              <a:t>Красивые аппликации и панно из листьев, зёрен кукурузы и других круп.</a:t>
            </a:r>
            <a:endParaRPr lang="ru-RU" sz="2400" dirty="0">
              <a:solidFill>
                <a:srgbClr val="00B050"/>
              </a:solidFill>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951923" y="293641"/>
            <a:ext cx="1526654" cy="2099149"/>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19793" y="404664"/>
            <a:ext cx="1636383" cy="1949113"/>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55976" y="4581126"/>
            <a:ext cx="1436476" cy="1853517"/>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41603" y="2560596"/>
            <a:ext cx="2057400" cy="1600200"/>
          </a:xfrm>
          <a:prstGeom prst="rect">
            <a:avLst/>
          </a:prstGeom>
        </p:spPr>
      </p:pic>
      <p:pic>
        <p:nvPicPr>
          <p:cNvPr id="10" name="Рисунок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593417" y="2507299"/>
            <a:ext cx="2257484" cy="1706795"/>
          </a:xfrm>
          <a:prstGeom prst="rect">
            <a:avLst/>
          </a:prstGeom>
        </p:spPr>
      </p:pic>
      <p:pic>
        <p:nvPicPr>
          <p:cNvPr id="11" name="Рисунок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607119" y="4730675"/>
            <a:ext cx="2210048" cy="1703968"/>
          </a:xfrm>
          <a:prstGeom prst="rect">
            <a:avLst/>
          </a:prstGeom>
        </p:spPr>
      </p:pic>
      <p:pic>
        <p:nvPicPr>
          <p:cNvPr id="12" name="Рисунок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59113" y="4507001"/>
            <a:ext cx="1480957" cy="1530322"/>
          </a:xfrm>
          <a:prstGeom prst="rect">
            <a:avLst/>
          </a:prstGeom>
        </p:spPr>
      </p:pic>
      <p:pic>
        <p:nvPicPr>
          <p:cNvPr id="14" name="Рисунок 1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74938" y="2353777"/>
            <a:ext cx="2857500" cy="1343025"/>
          </a:xfrm>
          <a:prstGeom prst="rect">
            <a:avLst/>
          </a:prstGeom>
        </p:spPr>
      </p:pic>
    </p:spTree>
    <p:extLst>
      <p:ext uri="{BB962C8B-B14F-4D97-AF65-F5344CB8AC3E}">
        <p14:creationId xmlns="" xmlns:p14="http://schemas.microsoft.com/office/powerpoint/2010/main" val="3824112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43408"/>
            <a:ext cx="3286001" cy="3083942"/>
          </a:xfrm>
        </p:spPr>
        <p:txBody>
          <a:bodyPr>
            <a:normAutofit/>
          </a:bodyPr>
          <a:lstStyle/>
          <a:p>
            <a:r>
              <a:rPr lang="ru-RU" sz="2800" dirty="0" smtClean="0">
                <a:solidFill>
                  <a:srgbClr val="00B050"/>
                </a:solidFill>
              </a:rPr>
              <a:t>В народе о кукурузе сложены пословицы,  загадки</a:t>
            </a:r>
            <a:r>
              <a:rPr lang="ru-RU" sz="2400" dirty="0" smtClean="0">
                <a:solidFill>
                  <a:srgbClr val="00B050"/>
                </a:solidFill>
              </a:rPr>
              <a:t>, </a:t>
            </a:r>
            <a:r>
              <a:rPr lang="ru-RU" sz="2800" dirty="0" smtClean="0">
                <a:solidFill>
                  <a:srgbClr val="00B050"/>
                </a:solidFill>
              </a:rPr>
              <a:t>стихи и песни</a:t>
            </a:r>
            <a:endParaRPr lang="ru-RU" sz="2800" dirty="0">
              <a:solidFill>
                <a:srgbClr val="00B050"/>
              </a:solidFill>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67544" y="3933056"/>
            <a:ext cx="1845665" cy="1907188"/>
          </a:xfrm>
        </p:spPr>
      </p:pic>
      <p:sp>
        <p:nvSpPr>
          <p:cNvPr id="4" name="Текст 3"/>
          <p:cNvSpPr>
            <a:spLocks noGrp="1"/>
          </p:cNvSpPr>
          <p:nvPr>
            <p:ph type="body" sz="half" idx="2"/>
          </p:nvPr>
        </p:nvSpPr>
        <p:spPr>
          <a:xfrm>
            <a:off x="3347864" y="476672"/>
            <a:ext cx="5472608" cy="5649491"/>
          </a:xfrm>
        </p:spPr>
        <p:txBody>
          <a:bodyPr>
            <a:normAutofit/>
          </a:bodyPr>
          <a:lstStyle/>
          <a:p>
            <a:r>
              <a:rPr lang="ru-RU" sz="2400" dirty="0" smtClean="0">
                <a:solidFill>
                  <a:srgbClr val="00B0F0"/>
                </a:solidFill>
              </a:rPr>
              <a:t>«У плохих хозяев – всё беда, сеют кукурузу – растёт лебеда»;</a:t>
            </a:r>
          </a:p>
          <a:p>
            <a:r>
              <a:rPr lang="ru-RU" sz="2400" dirty="0" smtClean="0">
                <a:solidFill>
                  <a:srgbClr val="00B0F0"/>
                </a:solidFill>
              </a:rPr>
              <a:t>«Кто кукурузу сеет, тот год от года богатеет»;</a:t>
            </a:r>
          </a:p>
          <a:p>
            <a:r>
              <a:rPr lang="ru-RU" sz="2400" dirty="0" smtClean="0">
                <a:solidFill>
                  <a:srgbClr val="00B0F0"/>
                </a:solidFill>
              </a:rPr>
              <a:t>«Хозяйство без кукурузы, что дерево без корней»;</a:t>
            </a:r>
          </a:p>
          <a:p>
            <a:endParaRPr lang="ru-RU" sz="2400" dirty="0">
              <a:solidFill>
                <a:srgbClr val="00B0F0"/>
              </a:solidFill>
            </a:endParaRPr>
          </a:p>
          <a:p>
            <a:r>
              <a:rPr lang="ru-RU" sz="2400" dirty="0" smtClean="0">
                <a:solidFill>
                  <a:srgbClr val="00B0F0"/>
                </a:solidFill>
              </a:rPr>
              <a:t>Желтые початки</a:t>
            </a:r>
          </a:p>
          <a:p>
            <a:r>
              <a:rPr lang="ru-RU" sz="2400" dirty="0" smtClean="0">
                <a:solidFill>
                  <a:srgbClr val="00B0F0"/>
                </a:solidFill>
              </a:rPr>
              <a:t>Полны зерен сладких. (Кукуруза)</a:t>
            </a:r>
            <a:endParaRPr lang="ru-RU" sz="2400" dirty="0">
              <a:solidFill>
                <a:srgbClr val="00B0F0"/>
              </a:solidFill>
            </a:endParaRPr>
          </a:p>
        </p:txBody>
      </p:sp>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56176" y="4641001"/>
            <a:ext cx="2105980" cy="1579485"/>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63888" y="4641001"/>
            <a:ext cx="2150368" cy="1579485"/>
          </a:xfrm>
          <a:prstGeom prst="rect">
            <a:avLst/>
          </a:prstGeom>
        </p:spPr>
      </p:pic>
    </p:spTree>
    <p:extLst>
      <p:ext uri="{BB962C8B-B14F-4D97-AF65-F5344CB8AC3E}">
        <p14:creationId xmlns="" xmlns:p14="http://schemas.microsoft.com/office/powerpoint/2010/main" val="2005375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60032" y="332656"/>
            <a:ext cx="3826768" cy="6048672"/>
          </a:xfrm>
        </p:spPr>
        <p:txBody>
          <a:bodyPr/>
          <a:lstStyle/>
          <a:p>
            <a:pPr marL="0" indent="0">
              <a:buNone/>
            </a:pPr>
            <a:r>
              <a:rPr lang="ru-RU" dirty="0" smtClean="0"/>
              <a:t> </a:t>
            </a:r>
            <a:r>
              <a:rPr lang="ru-RU" sz="2800" dirty="0" smtClean="0">
                <a:solidFill>
                  <a:srgbClr val="00B050"/>
                </a:solidFill>
              </a:rPr>
              <a:t>Кукурузные початки.</a:t>
            </a:r>
          </a:p>
          <a:p>
            <a:pPr marL="0" indent="0">
              <a:buNone/>
            </a:pPr>
            <a:r>
              <a:rPr lang="ru-RU" sz="2400" b="1" dirty="0" smtClean="0">
                <a:solidFill>
                  <a:srgbClr val="00B0F0"/>
                </a:solidFill>
              </a:rPr>
              <a:t>Кукурузные початки,</a:t>
            </a:r>
          </a:p>
          <a:p>
            <a:pPr marL="0" indent="0">
              <a:buNone/>
            </a:pPr>
            <a:r>
              <a:rPr lang="ru-RU" sz="2400" b="1" dirty="0" smtClean="0">
                <a:solidFill>
                  <a:srgbClr val="00B0F0"/>
                </a:solidFill>
              </a:rPr>
              <a:t>Словно малые ребятки,</a:t>
            </a:r>
          </a:p>
          <a:p>
            <a:pPr marL="0" indent="0">
              <a:buNone/>
            </a:pPr>
            <a:r>
              <a:rPr lang="ru-RU" sz="2400" b="1" dirty="0" smtClean="0">
                <a:solidFill>
                  <a:srgbClr val="00B0F0"/>
                </a:solidFill>
              </a:rPr>
              <a:t>В листья зелёные</a:t>
            </a:r>
          </a:p>
          <a:p>
            <a:pPr marL="0" indent="0">
              <a:buNone/>
            </a:pPr>
            <a:r>
              <a:rPr lang="ru-RU" sz="2400" b="1" dirty="0" smtClean="0">
                <a:solidFill>
                  <a:srgbClr val="00B0F0"/>
                </a:solidFill>
              </a:rPr>
              <a:t>Туго </a:t>
            </a:r>
            <a:r>
              <a:rPr lang="ru-RU" sz="2400" b="1" dirty="0" err="1" smtClean="0">
                <a:solidFill>
                  <a:srgbClr val="00B0F0"/>
                </a:solidFill>
              </a:rPr>
              <a:t>запелёнуты</a:t>
            </a:r>
            <a:r>
              <a:rPr lang="ru-RU" sz="2400" b="1" dirty="0" smtClean="0">
                <a:solidFill>
                  <a:srgbClr val="00B0F0"/>
                </a:solidFill>
              </a:rPr>
              <a:t>.</a:t>
            </a:r>
          </a:p>
          <a:p>
            <a:pPr marL="0" indent="0">
              <a:buNone/>
            </a:pPr>
            <a:endParaRPr lang="ru-RU" sz="2400" b="1" dirty="0" smtClean="0">
              <a:solidFill>
                <a:srgbClr val="00B0F0"/>
              </a:solidFill>
            </a:endParaRPr>
          </a:p>
          <a:p>
            <a:pPr marL="0" indent="0">
              <a:buNone/>
            </a:pPr>
            <a:r>
              <a:rPr lang="ru-RU" sz="2400" b="1" dirty="0" smtClean="0">
                <a:solidFill>
                  <a:srgbClr val="00B0F0"/>
                </a:solidFill>
              </a:rPr>
              <a:t>Кукуруза их качает,</a:t>
            </a:r>
          </a:p>
          <a:p>
            <a:pPr marL="0" indent="0">
              <a:buNone/>
            </a:pPr>
            <a:r>
              <a:rPr lang="ru-RU" sz="2400" b="1" dirty="0" smtClean="0">
                <a:solidFill>
                  <a:srgbClr val="00B0F0"/>
                </a:solidFill>
              </a:rPr>
              <a:t>Песенку им напевает:</a:t>
            </a:r>
          </a:p>
          <a:p>
            <a:pPr marL="0" indent="0">
              <a:buNone/>
            </a:pPr>
            <a:r>
              <a:rPr lang="ru-RU" sz="2400" b="1" dirty="0" smtClean="0">
                <a:solidFill>
                  <a:srgbClr val="00B0F0"/>
                </a:solidFill>
              </a:rPr>
              <a:t>«Спи, початок! Баю-бай!</a:t>
            </a:r>
          </a:p>
          <a:p>
            <a:pPr marL="0" indent="0">
              <a:buNone/>
            </a:pPr>
            <a:r>
              <a:rPr lang="ru-RU" sz="2400" b="1" dirty="0" smtClean="0">
                <a:solidFill>
                  <a:srgbClr val="00B0F0"/>
                </a:solidFill>
              </a:rPr>
              <a:t>Поскорее засыпай!»</a:t>
            </a:r>
          </a:p>
          <a:p>
            <a:endParaRPr lang="ru-RU" sz="2000" b="1" dirty="0">
              <a:solidFill>
                <a:srgbClr val="00B0F0"/>
              </a:solidFill>
            </a:endParaRPr>
          </a:p>
        </p:txBody>
      </p:sp>
      <p:sp>
        <p:nvSpPr>
          <p:cNvPr id="4" name="Текст 3"/>
          <p:cNvSpPr>
            <a:spLocks noGrp="1"/>
          </p:cNvSpPr>
          <p:nvPr>
            <p:ph type="body" sz="half" idx="2"/>
          </p:nvPr>
        </p:nvSpPr>
        <p:spPr>
          <a:xfrm>
            <a:off x="457200" y="1500174"/>
            <a:ext cx="3250704" cy="4625989"/>
          </a:xfrm>
        </p:spPr>
        <p:txBody>
          <a:bodyPr>
            <a:normAutofit fontScale="92500"/>
          </a:bodyPr>
          <a:lstStyle/>
          <a:p>
            <a:r>
              <a:rPr lang="ru-RU" sz="2800" dirty="0" smtClean="0">
                <a:solidFill>
                  <a:srgbClr val="00B050"/>
                </a:solidFill>
              </a:rPr>
              <a:t>Кукуруза.</a:t>
            </a:r>
          </a:p>
          <a:p>
            <a:r>
              <a:rPr lang="ru-RU" sz="2400" b="1" dirty="0" smtClean="0">
                <a:solidFill>
                  <a:srgbClr val="00B0F0"/>
                </a:solidFill>
              </a:rPr>
              <a:t>Кукуруза, кукуруза!</a:t>
            </a:r>
          </a:p>
          <a:p>
            <a:r>
              <a:rPr lang="ru-RU" sz="2400" b="1" dirty="0" smtClean="0">
                <a:solidFill>
                  <a:srgbClr val="00B0F0"/>
                </a:solidFill>
              </a:rPr>
              <a:t>Ты как девушка стройна, </a:t>
            </a:r>
          </a:p>
          <a:p>
            <a:r>
              <a:rPr lang="ru-RU" sz="2400" b="1" dirty="0" smtClean="0">
                <a:solidFill>
                  <a:srgbClr val="00B0F0"/>
                </a:solidFill>
              </a:rPr>
              <a:t>Завила ты косы русы, </a:t>
            </a:r>
          </a:p>
          <a:p>
            <a:r>
              <a:rPr lang="ru-RU" sz="2400" b="1" dirty="0" smtClean="0">
                <a:solidFill>
                  <a:srgbClr val="00B0F0"/>
                </a:solidFill>
              </a:rPr>
              <a:t>Твоя блузка зелена.</a:t>
            </a:r>
          </a:p>
          <a:p>
            <a:endParaRPr lang="ru-RU" sz="2400" b="1" dirty="0" smtClean="0">
              <a:solidFill>
                <a:srgbClr val="00B0F0"/>
              </a:solidFill>
            </a:endParaRPr>
          </a:p>
          <a:p>
            <a:r>
              <a:rPr lang="ru-RU" sz="2400" b="1" dirty="0" smtClean="0">
                <a:solidFill>
                  <a:srgbClr val="00B0F0"/>
                </a:solidFill>
              </a:rPr>
              <a:t>Любишь ты, когда на грядке</a:t>
            </a:r>
          </a:p>
          <a:p>
            <a:r>
              <a:rPr lang="ru-RU" sz="2400" b="1" dirty="0" smtClean="0">
                <a:solidFill>
                  <a:srgbClr val="00B0F0"/>
                </a:solidFill>
              </a:rPr>
              <a:t>Много света и тепла.</a:t>
            </a:r>
          </a:p>
          <a:p>
            <a:r>
              <a:rPr lang="ru-RU" sz="2400" b="1" dirty="0" smtClean="0">
                <a:solidFill>
                  <a:srgbClr val="00B0F0"/>
                </a:solidFill>
              </a:rPr>
              <a:t>Ароматные початки</a:t>
            </a:r>
          </a:p>
          <a:p>
            <a:r>
              <a:rPr lang="ru-RU" sz="2400" b="1" dirty="0" smtClean="0">
                <a:solidFill>
                  <a:srgbClr val="00B0F0"/>
                </a:solidFill>
              </a:rPr>
              <a:t>Ты для нас приберегла</a:t>
            </a:r>
            <a:endParaRPr lang="ru-RU" sz="2400" b="1" dirty="0">
              <a:solidFill>
                <a:srgbClr val="00B0F0"/>
              </a:solidFill>
            </a:endParaRPr>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79912" y="5073723"/>
            <a:ext cx="1289380" cy="1332359"/>
          </a:xfrm>
          <a:prstGeom prst="rect">
            <a:avLst/>
          </a:prstGeom>
        </p:spPr>
      </p:pic>
    </p:spTree>
    <p:extLst>
      <p:ext uri="{BB962C8B-B14F-4D97-AF65-F5344CB8AC3E}">
        <p14:creationId xmlns="" xmlns:p14="http://schemas.microsoft.com/office/powerpoint/2010/main" val="348485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219846"/>
          </a:xfrm>
        </p:spPr>
        <p:txBody>
          <a:bodyPr>
            <a:noAutofit/>
          </a:bodyPr>
          <a:lstStyle/>
          <a:p>
            <a:r>
              <a:rPr lang="ru-RU" sz="2800" dirty="0" smtClean="0">
                <a:solidFill>
                  <a:srgbClr val="00B050"/>
                </a:solidFill>
              </a:rPr>
              <a:t> Кукурузные рыльца являются лекарством от некоторых заболеваний</a:t>
            </a:r>
            <a:endParaRPr lang="ru-RU" sz="2800" dirty="0">
              <a:solidFill>
                <a:srgbClr val="00B050"/>
              </a:solidFill>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300192" y="188640"/>
            <a:ext cx="2458616" cy="1694399"/>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51920" y="116632"/>
            <a:ext cx="1841500" cy="1841500"/>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60232" y="4221088"/>
            <a:ext cx="2148830" cy="2077202"/>
          </a:xfrm>
          <a:prstGeom prst="rect">
            <a:avLst/>
          </a:prstGeom>
        </p:spPr>
      </p:pic>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17822" y="2301808"/>
            <a:ext cx="2536149" cy="1685515"/>
          </a:xfrm>
          <a:prstGeom prst="rect">
            <a:avLst/>
          </a:prstGeom>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455840" y="4540112"/>
            <a:ext cx="1716782" cy="1774008"/>
          </a:xfrm>
          <a:prstGeom prst="rect">
            <a:avLst/>
          </a:prstGeom>
        </p:spPr>
      </p:pic>
      <p:pic>
        <p:nvPicPr>
          <p:cNvPr id="11" name="Рисунок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214164" y="2274141"/>
            <a:ext cx="1572766" cy="1572766"/>
          </a:xfrm>
          <a:prstGeom prst="rect">
            <a:avLst/>
          </a:prstGeom>
        </p:spPr>
      </p:pic>
    </p:spTree>
    <p:extLst>
      <p:ext uri="{BB962C8B-B14F-4D97-AF65-F5344CB8AC3E}">
        <p14:creationId xmlns="" xmlns:p14="http://schemas.microsoft.com/office/powerpoint/2010/main" val="3728728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067718"/>
          </a:xfrm>
        </p:spPr>
        <p:txBody>
          <a:bodyPr>
            <a:normAutofit/>
          </a:bodyPr>
          <a:lstStyle/>
          <a:p>
            <a:r>
              <a:rPr lang="ru-RU" sz="2800" dirty="0" smtClean="0">
                <a:solidFill>
                  <a:srgbClr val="00B050"/>
                </a:solidFill>
              </a:rPr>
              <a:t>Кукурузу любят взрослые и дети</a:t>
            </a:r>
            <a:endParaRPr lang="ru-RU" sz="2800" dirty="0">
              <a:solidFill>
                <a:srgbClr val="00B050"/>
              </a:solidFill>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95536" y="4797152"/>
            <a:ext cx="1547515" cy="1599099"/>
          </a:xfr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5896" y="332656"/>
            <a:ext cx="2580910" cy="1663253"/>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88224" y="363401"/>
            <a:ext cx="2185425" cy="1639069"/>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6181574" y="2386596"/>
            <a:ext cx="2662267" cy="3915729"/>
          </a:xfrm>
          <a:prstGeom prst="rect">
            <a:avLst/>
          </a:prstGeom>
        </p:spPr>
      </p:pic>
      <p:pic>
        <p:nvPicPr>
          <p:cNvPr id="10" name="Рисунок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77607" y="2002470"/>
            <a:ext cx="2942265" cy="2306906"/>
          </a:xfrm>
          <a:prstGeom prst="rect">
            <a:avLst/>
          </a:prstGeom>
        </p:spPr>
      </p:pic>
      <p:pic>
        <p:nvPicPr>
          <p:cNvPr id="11" name="Рисунок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790820" y="2564904"/>
            <a:ext cx="2161391" cy="1621043"/>
          </a:xfrm>
          <a:prstGeom prst="rect">
            <a:avLst/>
          </a:prstGeom>
        </p:spPr>
      </p:pic>
    </p:spTree>
    <p:extLst>
      <p:ext uri="{BB962C8B-B14F-4D97-AF65-F5344CB8AC3E}">
        <p14:creationId xmlns="" xmlns:p14="http://schemas.microsoft.com/office/powerpoint/2010/main" val="2910913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251520" y="332656"/>
            <a:ext cx="5688632" cy="5833070"/>
          </a:xfrm>
        </p:spPr>
        <p:txBody>
          <a:bodyPr>
            <a:noAutofit/>
          </a:bodyPr>
          <a:lstStyle/>
          <a:p>
            <a:r>
              <a:rPr lang="ru-RU" sz="2400" dirty="0" smtClean="0">
                <a:solidFill>
                  <a:srgbClr val="00B050"/>
                </a:solidFill>
              </a:rPr>
              <a:t>Кукуруза это высокое растение с листьями. Они похожи на вьющиеся зелёные ленты, в пазухах которых летом созревают початки. Каждый початок плотно завёрнут сочными листьями. Из середины початка, свисают коричневые столбики похожие на волосы куклы. На верхушке стебля красуются метёлки мелких цветков. Ветер разносит пыльцу этих цветочков, и она попадает на коричневые столбики, там и образуется початки. Они толстые, удлинённые и состоят из плотно прижатых друг к другу золотистых зёрен.</a:t>
            </a:r>
            <a:endParaRPr lang="ru-RU" sz="2400" dirty="0">
              <a:solidFill>
                <a:srgbClr val="00B050"/>
              </a:solidFill>
            </a:endParaRP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2160" y="548680"/>
            <a:ext cx="3024336" cy="5256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435870"/>
          </a:xfrm>
        </p:spPr>
        <p:txBody>
          <a:bodyPr>
            <a:normAutofit/>
          </a:bodyPr>
          <a:lstStyle/>
          <a:p>
            <a:r>
              <a:rPr lang="ru-RU" sz="2800" dirty="0" smtClean="0">
                <a:solidFill>
                  <a:srgbClr val="00B050"/>
                </a:solidFill>
              </a:rPr>
              <a:t>Кукурузу любят некоторые животные</a:t>
            </a:r>
            <a:endParaRPr lang="ru-RU" sz="2800" dirty="0">
              <a:solidFill>
                <a:srgbClr val="00B050"/>
              </a:solidFill>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804449" y="332656"/>
            <a:ext cx="1890672" cy="1635405"/>
          </a:xfrm>
        </p:spPr>
      </p:pic>
      <p:sp>
        <p:nvSpPr>
          <p:cNvPr id="4" name="Текст 3"/>
          <p:cNvSpPr>
            <a:spLocks noGrp="1"/>
          </p:cNvSpPr>
          <p:nvPr>
            <p:ph type="body" sz="half" idx="2"/>
          </p:nvPr>
        </p:nvSpPr>
        <p:spPr>
          <a:xfrm>
            <a:off x="457200" y="1340767"/>
            <a:ext cx="3008313" cy="1644775"/>
          </a:xfrm>
        </p:spPr>
        <p:txBody>
          <a:bodyPr/>
          <a:lstStyle/>
          <a:p>
            <a:endParaRPr lang="ru-RU" dirty="0"/>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51920" y="332656"/>
            <a:ext cx="2267744" cy="1556792"/>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16913" y="4031554"/>
            <a:ext cx="2432872" cy="2357239"/>
          </a:xfrm>
          <a:prstGeom prst="rect">
            <a:avLst/>
          </a:prstGeom>
        </p:spPr>
      </p:pic>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56373" y="2276872"/>
            <a:ext cx="2186824" cy="1417340"/>
          </a:xfrm>
          <a:prstGeom prst="rect">
            <a:avLst/>
          </a:prstGeom>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851920" y="2276872"/>
            <a:ext cx="2267744" cy="1417340"/>
          </a:xfrm>
          <a:prstGeom prst="rect">
            <a:avLst/>
          </a:prstGeom>
        </p:spPr>
      </p:pic>
      <p:pic>
        <p:nvPicPr>
          <p:cNvPr id="10" name="Рисунок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23528" y="4471985"/>
            <a:ext cx="1428750" cy="1476375"/>
          </a:xfrm>
          <a:prstGeom prst="rect">
            <a:avLst/>
          </a:prstGeom>
        </p:spPr>
      </p:pic>
    </p:spTree>
    <p:extLst>
      <p:ext uri="{BB962C8B-B14F-4D97-AF65-F5344CB8AC3E}">
        <p14:creationId xmlns="" xmlns:p14="http://schemas.microsoft.com/office/powerpoint/2010/main" val="3168734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003232" cy="1162050"/>
          </a:xfrm>
        </p:spPr>
        <p:txBody>
          <a:bodyPr>
            <a:normAutofit/>
          </a:bodyPr>
          <a:lstStyle/>
          <a:p>
            <a:pPr algn="ctr"/>
            <a:r>
              <a:rPr lang="ru-RU" sz="2800" dirty="0" smtClean="0">
                <a:solidFill>
                  <a:srgbClr val="00B050"/>
                </a:solidFill>
              </a:rPr>
              <a:t>Вот какое щедрое, доброе, вкусное и полезное растение КУКУРУЗА!</a:t>
            </a:r>
            <a:endParaRPr lang="ru-RU" sz="2800" dirty="0">
              <a:solidFill>
                <a:srgbClr val="00B050"/>
              </a:solidFill>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1296538">
            <a:off x="6297852" y="3287503"/>
            <a:ext cx="2416441" cy="3060825"/>
          </a:xfrm>
        </p:spPr>
      </p:pic>
      <p:sp>
        <p:nvSpPr>
          <p:cNvPr id="4" name="Текст 3"/>
          <p:cNvSpPr>
            <a:spLocks noGrp="1"/>
          </p:cNvSpPr>
          <p:nvPr>
            <p:ph type="body" sz="half" idx="2"/>
          </p:nvPr>
        </p:nvSpPr>
        <p:spPr>
          <a:xfrm>
            <a:off x="2879304" y="6124262"/>
            <a:ext cx="4501008" cy="905138"/>
          </a:xfrm>
        </p:spPr>
        <p:txBody>
          <a:bodyPr>
            <a:normAutofit/>
          </a:bodyPr>
          <a:lstStyle/>
          <a:p>
            <a:r>
              <a:rPr lang="ru-RU" sz="2800" dirty="0" smtClean="0">
                <a:solidFill>
                  <a:srgbClr val="FF0000"/>
                </a:solidFill>
              </a:rPr>
              <a:t>Приятного аппетита!</a:t>
            </a:r>
            <a:endParaRPr lang="ru-RU" sz="2800" dirty="0">
              <a:solidFill>
                <a:srgbClr val="FF0000"/>
              </a:solidFill>
            </a:endParaRPr>
          </a:p>
        </p:txBody>
      </p:sp>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28184" y="1327155"/>
            <a:ext cx="2555776" cy="1749608"/>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04931" y="1587942"/>
            <a:ext cx="2051720" cy="1538790"/>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635896" y="1587942"/>
            <a:ext cx="1906339" cy="1553026"/>
          </a:xfrm>
          <a:prstGeom prst="rect">
            <a:avLst/>
          </a:prstGeom>
        </p:spPr>
      </p:pic>
      <p:pic>
        <p:nvPicPr>
          <p:cNvPr id="10" name="Рисунок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35896" y="3501008"/>
            <a:ext cx="1929582" cy="2388096"/>
          </a:xfrm>
          <a:prstGeom prst="rect">
            <a:avLst/>
          </a:prstGeom>
        </p:spPr>
      </p:pic>
    </p:spTree>
    <p:extLst>
      <p:ext uri="{BB962C8B-B14F-4D97-AF65-F5344CB8AC3E}">
        <p14:creationId xmlns="" xmlns:p14="http://schemas.microsoft.com/office/powerpoint/2010/main" val="4286982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2"/>
          </p:nvPr>
        </p:nvSpPr>
        <p:spPr>
          <a:xfrm>
            <a:off x="251520" y="404664"/>
            <a:ext cx="4104456" cy="6453336"/>
          </a:xfrm>
        </p:spPr>
        <p:txBody>
          <a:bodyPr>
            <a:normAutofit/>
          </a:bodyPr>
          <a:lstStyle/>
          <a:p>
            <a:r>
              <a:rPr lang="ru-RU" sz="2000" b="1" dirty="0" smtClean="0">
                <a:solidFill>
                  <a:srgbClr val="00B050"/>
                </a:solidFill>
              </a:rPr>
              <a:t>Родина кукурузы – жаркие страны Центральной и Южной Америки. Индейцы возделывали кукурузу как пищевое растение. Жизнь людей зависела от урожая кукурузы, и  поэтому древние индейцы молились богу кукурузы – </a:t>
            </a:r>
            <a:r>
              <a:rPr lang="ru-RU" sz="2000" b="1" dirty="0" err="1" smtClean="0">
                <a:solidFill>
                  <a:srgbClr val="00B050"/>
                </a:solidFill>
              </a:rPr>
              <a:t>Синтеоле</a:t>
            </a:r>
            <a:r>
              <a:rPr lang="ru-RU" sz="2000" b="1" dirty="0" smtClean="0">
                <a:solidFill>
                  <a:srgbClr val="00B050"/>
                </a:solidFill>
              </a:rPr>
              <a:t>, прося его послать побольше вкусных и сладких кукурузных початков.</a:t>
            </a:r>
          </a:p>
          <a:p>
            <a:r>
              <a:rPr lang="ru-RU" sz="2000" b="1" dirty="0" err="1" smtClean="0">
                <a:solidFill>
                  <a:srgbClr val="00B050"/>
                </a:solidFill>
              </a:rPr>
              <a:t>Синтеола</a:t>
            </a:r>
            <a:r>
              <a:rPr lang="ru-RU" sz="2000" b="1" dirty="0" smtClean="0">
                <a:solidFill>
                  <a:srgbClr val="00B050"/>
                </a:solidFill>
              </a:rPr>
              <a:t> всегда изображался с </a:t>
            </a:r>
            <a:r>
              <a:rPr lang="ru-RU" sz="2000" b="1" dirty="0" err="1" smtClean="0">
                <a:solidFill>
                  <a:srgbClr val="00B050"/>
                </a:solidFill>
              </a:rPr>
              <a:t>початкоми</a:t>
            </a:r>
            <a:r>
              <a:rPr lang="ru-RU" sz="2000" b="1" dirty="0" smtClean="0">
                <a:solidFill>
                  <a:srgbClr val="00B050"/>
                </a:solidFill>
              </a:rPr>
              <a:t> кукурузы в руках.</a:t>
            </a:r>
          </a:p>
          <a:p>
            <a:r>
              <a:rPr lang="ru-RU" sz="2000" b="1" dirty="0">
                <a:solidFill>
                  <a:srgbClr val="00B050"/>
                </a:solidFill>
              </a:rPr>
              <a:t> </a:t>
            </a:r>
            <a:r>
              <a:rPr lang="ru-RU" sz="2000" b="1" dirty="0" smtClean="0">
                <a:solidFill>
                  <a:srgbClr val="00B050"/>
                </a:solidFill>
              </a:rPr>
              <a:t>Фигурки этого бога, сделанные из золота, археологи находят при раскопках древнейших</a:t>
            </a:r>
          </a:p>
          <a:p>
            <a:r>
              <a:rPr lang="ru-RU" sz="2000" b="1" dirty="0">
                <a:solidFill>
                  <a:srgbClr val="00B050"/>
                </a:solidFill>
              </a:rPr>
              <a:t>п</a:t>
            </a:r>
            <a:r>
              <a:rPr lang="ru-RU" sz="2000" b="1" dirty="0" smtClean="0">
                <a:solidFill>
                  <a:srgbClr val="00B050"/>
                </a:solidFill>
              </a:rPr>
              <a:t>оселений Южной Америки.</a:t>
            </a:r>
            <a:endParaRPr lang="ru-RU" sz="2000" b="1" dirty="0">
              <a:solidFill>
                <a:srgbClr val="00B050"/>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16016" y="404664"/>
            <a:ext cx="3810000" cy="4581525"/>
          </a:xfrm>
          <a:prstGeom prst="rect">
            <a:avLst/>
          </a:prstGeom>
        </p:spPr>
      </p:pic>
    </p:spTree>
    <p:extLst>
      <p:ext uri="{BB962C8B-B14F-4D97-AF65-F5344CB8AC3E}">
        <p14:creationId xmlns="" xmlns:p14="http://schemas.microsoft.com/office/powerpoint/2010/main" val="336594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516216" y="332656"/>
            <a:ext cx="2252365" cy="3006505"/>
          </a:xfrm>
        </p:spPr>
      </p:pic>
      <p:sp>
        <p:nvSpPr>
          <p:cNvPr id="4" name="Текст 3"/>
          <p:cNvSpPr>
            <a:spLocks noGrp="1"/>
          </p:cNvSpPr>
          <p:nvPr>
            <p:ph type="body" sz="half" idx="2"/>
          </p:nvPr>
        </p:nvSpPr>
        <p:spPr>
          <a:xfrm>
            <a:off x="457200" y="404664"/>
            <a:ext cx="3826768" cy="6048672"/>
          </a:xfrm>
        </p:spPr>
        <p:txBody>
          <a:bodyPr>
            <a:normAutofit fontScale="92500" lnSpcReduction="20000"/>
          </a:bodyPr>
          <a:lstStyle/>
          <a:p>
            <a:r>
              <a:rPr lang="ru-RU" sz="2000" b="1" dirty="0" smtClean="0">
                <a:solidFill>
                  <a:srgbClr val="00B050"/>
                </a:solidFill>
              </a:rPr>
              <a:t>Среди американских индейцев бытует своё представление о происхождении кукурузы или маиса. Согласно одной из легенд, молодая и прекрасная девушка решила спасти людей от голодной смерти и превратилась в кукурузный початок. Но для того, чтобы люди помнили, что за кукурузой надо ухаживать так же долго и старательно, как за девушкой, она решила оставить на початке свои длинные и красивые  волосы. Индейцы выращивали кукурузные початки с синими, красными и чёрными зёрнами. Этой кукурузой индейцы спасли от голодной смерти первых переселенцев из Европы. А на следующий год европейцы с благодарностью поделились частью своего урожая с индейцами. Так возник праздник День благодарения и сейчас отмечаемый в США.</a:t>
            </a:r>
            <a:endParaRPr lang="ru-RU" sz="2000" b="1" dirty="0">
              <a:solidFill>
                <a:srgbClr val="00B050"/>
              </a:solidFill>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3674182"/>
            <a:ext cx="4383465" cy="2938636"/>
          </a:xfrm>
          <a:prstGeom prst="rect">
            <a:avLst/>
          </a:prstGeom>
        </p:spPr>
      </p:pic>
    </p:spTree>
    <p:extLst>
      <p:ext uri="{BB962C8B-B14F-4D97-AF65-F5344CB8AC3E}">
        <p14:creationId xmlns="" xmlns:p14="http://schemas.microsoft.com/office/powerpoint/2010/main" val="1215534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427984" y="332656"/>
            <a:ext cx="4362251" cy="3271688"/>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3850674"/>
            <a:ext cx="4176464" cy="2646294"/>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27784" y="4869160"/>
            <a:ext cx="1427163" cy="1481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0034" y="571480"/>
            <a:ext cx="3286148" cy="4678204"/>
          </a:xfrm>
          <a:prstGeom prst="rect">
            <a:avLst/>
          </a:prstGeom>
          <a:noFill/>
        </p:spPr>
        <p:txBody>
          <a:bodyPr wrap="square" rtlCol="0">
            <a:spAutoFit/>
          </a:bodyPr>
          <a:lstStyle/>
          <a:p>
            <a:r>
              <a:rPr lang="ru-RU" sz="2000" b="1" dirty="0" smtClean="0">
                <a:solidFill>
                  <a:srgbClr val="00B050"/>
                </a:solidFill>
              </a:rPr>
              <a:t>В Европе кукуруза  впервые появилась  400 лет тому назад. Сначала её сажали как декоративное растение для украшения садов и парков.</a:t>
            </a:r>
          </a:p>
          <a:p>
            <a:r>
              <a:rPr lang="ru-RU" sz="2000" b="1" dirty="0" smtClean="0">
                <a:solidFill>
                  <a:srgbClr val="00B050"/>
                </a:solidFill>
              </a:rPr>
              <a:t>Позднее початки кукурузы стали использовать в пищу. В них много </a:t>
            </a:r>
            <a:r>
              <a:rPr lang="ru-RU" sz="2000" b="1" u="sng" dirty="0" smtClean="0">
                <a:solidFill>
                  <a:srgbClr val="00B050"/>
                </a:solidFill>
              </a:rPr>
              <a:t>белка, сахара, витаминов и крахмала</a:t>
            </a:r>
            <a:r>
              <a:rPr lang="ru-RU" sz="2000" b="1" dirty="0" smtClean="0">
                <a:solidFill>
                  <a:srgbClr val="00B050"/>
                </a:solidFill>
              </a:rPr>
              <a:t>. В нашей стране  кукурузу возделывают в южных областях, ведь она любит свет и тепло.</a:t>
            </a:r>
          </a:p>
          <a:p>
            <a:endParaRPr lang="ru-RU" dirty="0"/>
          </a:p>
        </p:txBody>
      </p:sp>
    </p:spTree>
    <p:extLst>
      <p:ext uri="{BB962C8B-B14F-4D97-AF65-F5344CB8AC3E}">
        <p14:creationId xmlns="" xmlns:p14="http://schemas.microsoft.com/office/powerpoint/2010/main" val="620066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800" dirty="0" smtClean="0">
                <a:solidFill>
                  <a:srgbClr val="00B0F0"/>
                </a:solidFill>
              </a:rPr>
              <a:t>Как выращивают кукурузу?</a:t>
            </a:r>
            <a:endParaRPr lang="ru-RU" sz="2800" dirty="0">
              <a:solidFill>
                <a:srgbClr val="00B0F0"/>
              </a:solidFill>
            </a:endParaRPr>
          </a:p>
        </p:txBody>
      </p:sp>
      <p:pic>
        <p:nvPicPr>
          <p:cNvPr id="13" name="Объект 1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10800000" flipV="1">
            <a:off x="3419871" y="4509120"/>
            <a:ext cx="2532431" cy="1663080"/>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02372" y="524238"/>
            <a:ext cx="2487328" cy="1683410"/>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00192" y="524238"/>
            <a:ext cx="2525116" cy="1683411"/>
          </a:xfrm>
          <a:prstGeom prst="rect">
            <a:avLst/>
          </a:prstGeom>
        </p:spPr>
      </p:pic>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402372" y="2492896"/>
            <a:ext cx="2571714" cy="1800200"/>
          </a:xfrm>
          <a:prstGeom prst="rect">
            <a:avLst/>
          </a:prstGeom>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300192" y="2492896"/>
            <a:ext cx="2525116" cy="1800200"/>
          </a:xfrm>
          <a:prstGeom prst="rect">
            <a:avLst/>
          </a:prstGeom>
        </p:spPr>
      </p:pic>
      <p:pic>
        <p:nvPicPr>
          <p:cNvPr id="14" name="Рисунок 1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300191" y="4581128"/>
            <a:ext cx="2525117" cy="1591072"/>
          </a:xfrm>
          <a:prstGeom prst="rect">
            <a:avLst/>
          </a:prstGeom>
        </p:spPr>
      </p:pic>
      <p:pic>
        <p:nvPicPr>
          <p:cNvPr id="15" name="Рисунок 1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4458341"/>
            <a:ext cx="1428750" cy="1476375"/>
          </a:xfrm>
          <a:prstGeom prst="rect">
            <a:avLst/>
          </a:prstGeom>
        </p:spPr>
      </p:pic>
    </p:spTree>
    <p:extLst>
      <p:ext uri="{BB962C8B-B14F-4D97-AF65-F5344CB8AC3E}">
        <p14:creationId xmlns="" xmlns:p14="http://schemas.microsoft.com/office/powerpoint/2010/main" val="1302460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3008313" cy="3284984"/>
          </a:xfrm>
        </p:spPr>
        <p:txBody>
          <a:bodyPr>
            <a:normAutofit/>
          </a:bodyPr>
          <a:lstStyle/>
          <a:p>
            <a:r>
              <a:rPr lang="ru-RU" sz="2800" dirty="0" smtClean="0">
                <a:solidFill>
                  <a:srgbClr val="00B050"/>
                </a:solidFill>
              </a:rPr>
              <a:t>А вот так сеют кукурузу на полях, ухаживают за ней и собирают урожай.</a:t>
            </a:r>
            <a:endParaRPr lang="ru-RU" sz="2800" dirty="0">
              <a:solidFill>
                <a:srgbClr val="00B050"/>
              </a:solidFill>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779912" y="188640"/>
            <a:ext cx="2458616" cy="1851797"/>
          </a:xfr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44208" y="188640"/>
            <a:ext cx="2392821" cy="1796686"/>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14710" y="2348880"/>
            <a:ext cx="3658995" cy="1680964"/>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34198" y="4485773"/>
            <a:ext cx="2297832" cy="1723374"/>
          </a:xfrm>
          <a:prstGeom prst="rect">
            <a:avLst/>
          </a:prstGeom>
        </p:spPr>
      </p:pic>
      <p:pic>
        <p:nvPicPr>
          <p:cNvPr id="10" name="Рисунок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473613" y="4535168"/>
            <a:ext cx="2438400" cy="1624584"/>
          </a:xfrm>
          <a:prstGeom prst="rect">
            <a:avLst/>
          </a:prstGeom>
        </p:spPr>
      </p:pic>
      <p:pic>
        <p:nvPicPr>
          <p:cNvPr id="11" name="Рисунок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67544" y="4293096"/>
            <a:ext cx="1499662" cy="1549651"/>
          </a:xfrm>
          <a:prstGeom prst="rect">
            <a:avLst/>
          </a:prstGeom>
        </p:spPr>
      </p:pic>
    </p:spTree>
    <p:extLst>
      <p:ext uri="{BB962C8B-B14F-4D97-AF65-F5344CB8AC3E}">
        <p14:creationId xmlns="" xmlns:p14="http://schemas.microsoft.com/office/powerpoint/2010/main" val="2494044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867918"/>
          </a:xfrm>
        </p:spPr>
        <p:txBody>
          <a:bodyPr>
            <a:normAutofit/>
          </a:bodyPr>
          <a:lstStyle/>
          <a:p>
            <a:r>
              <a:rPr lang="ru-RU" sz="2800" dirty="0" smtClean="0">
                <a:solidFill>
                  <a:srgbClr val="00B050"/>
                </a:solidFill>
              </a:rPr>
              <a:t> </a:t>
            </a:r>
            <a:r>
              <a:rPr lang="ru-RU" sz="2800" dirty="0">
                <a:solidFill>
                  <a:srgbClr val="00B050"/>
                </a:solidFill>
              </a:rPr>
              <a:t>Т</a:t>
            </a:r>
            <a:r>
              <a:rPr lang="ru-RU" sz="2800" dirty="0" smtClean="0">
                <a:solidFill>
                  <a:srgbClr val="00B050"/>
                </a:solidFill>
              </a:rPr>
              <a:t>ак растёт кукуруза на полях и вот такие урожаи собирают с кукурузных полей</a:t>
            </a:r>
            <a:endParaRPr lang="ru-RU" sz="2800" dirty="0">
              <a:solidFill>
                <a:srgbClr val="00B050"/>
              </a:solidFill>
            </a:endParaRPr>
          </a:p>
        </p:txBody>
      </p:sp>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439891" y="641147"/>
            <a:ext cx="2746648" cy="2059986"/>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51920" y="3284984"/>
            <a:ext cx="4572000" cy="3270817"/>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72200" y="476672"/>
            <a:ext cx="2560278" cy="2460267"/>
          </a:xfrm>
          <a:prstGeom prst="rect">
            <a:avLst/>
          </a:prstGeom>
        </p:spPr>
      </p:pic>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066123"/>
            <a:ext cx="1572766" cy="1625192"/>
          </a:xfrm>
          <a:prstGeom prst="rect">
            <a:avLst/>
          </a:prstGeom>
        </p:spPr>
      </p:pic>
    </p:spTree>
    <p:extLst>
      <p:ext uri="{BB962C8B-B14F-4D97-AF65-F5344CB8AC3E}">
        <p14:creationId xmlns="" xmlns:p14="http://schemas.microsoft.com/office/powerpoint/2010/main" val="751315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393395" y="385123"/>
            <a:ext cx="2551832" cy="1658987"/>
          </a:xfrm>
        </p:spPr>
      </p:pic>
      <p:sp>
        <p:nvSpPr>
          <p:cNvPr id="4" name="Текст 3"/>
          <p:cNvSpPr>
            <a:spLocks noGrp="1"/>
          </p:cNvSpPr>
          <p:nvPr>
            <p:ph type="body" sz="half" idx="2"/>
          </p:nvPr>
        </p:nvSpPr>
        <p:spPr>
          <a:xfrm>
            <a:off x="457200" y="2571744"/>
            <a:ext cx="3008313" cy="3554419"/>
          </a:xfrm>
        </p:spPr>
        <p:txBody>
          <a:bodyPr>
            <a:normAutofit/>
          </a:bodyPr>
          <a:lstStyle/>
          <a:p>
            <a:r>
              <a:rPr lang="ru-RU" sz="2400" dirty="0" smtClean="0">
                <a:solidFill>
                  <a:srgbClr val="00B050"/>
                </a:solidFill>
              </a:rPr>
              <a:t>Зёрна кукурузы консервируют и добавляют в салаты и вторые блюда.</a:t>
            </a:r>
            <a:endParaRPr lang="ru-RU" sz="2400" dirty="0">
              <a:solidFill>
                <a:srgbClr val="00B050"/>
              </a:solidFill>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00192" y="332656"/>
            <a:ext cx="2513980" cy="1728192"/>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19872" y="2420888"/>
            <a:ext cx="2479824" cy="1859868"/>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333332" y="4702018"/>
            <a:ext cx="2481064" cy="1736745"/>
          </a:xfrm>
          <a:prstGeom prst="rect">
            <a:avLst/>
          </a:prstGeom>
        </p:spPr>
      </p:pic>
      <p:pic>
        <p:nvPicPr>
          <p:cNvPr id="10" name="Рисунок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390500" y="4702018"/>
            <a:ext cx="2617765" cy="1746855"/>
          </a:xfrm>
          <a:prstGeom prst="rect">
            <a:avLst/>
          </a:prstGeom>
        </p:spPr>
      </p:pic>
      <p:pic>
        <p:nvPicPr>
          <p:cNvPr id="12" name="Рисунок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23184" y="4702018"/>
            <a:ext cx="1572766" cy="1625192"/>
          </a:xfrm>
          <a:prstGeom prst="rect">
            <a:avLst/>
          </a:prstGeom>
        </p:spPr>
      </p:pic>
      <p:pic>
        <p:nvPicPr>
          <p:cNvPr id="13" name="Рисунок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333332" y="2420888"/>
            <a:ext cx="2480840" cy="1859868"/>
          </a:xfrm>
          <a:prstGeom prst="rect">
            <a:avLst/>
          </a:prstGeom>
        </p:spPr>
      </p:pic>
      <p:pic>
        <p:nvPicPr>
          <p:cNvPr id="3" name="Рисунок 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28596" y="285728"/>
            <a:ext cx="2364854" cy="2364854"/>
          </a:xfrm>
          <a:prstGeom prst="rect">
            <a:avLst/>
          </a:prstGeom>
        </p:spPr>
      </p:pic>
    </p:spTree>
    <p:extLst>
      <p:ext uri="{BB962C8B-B14F-4D97-AF65-F5344CB8AC3E}">
        <p14:creationId xmlns="" xmlns:p14="http://schemas.microsoft.com/office/powerpoint/2010/main" val="3382191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626</Words>
  <Application>Microsoft Office PowerPoint</Application>
  <PresentationFormat>Экран (4:3)</PresentationFormat>
  <Paragraphs>53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Кукуруза- царица полей </vt:lpstr>
      <vt:lpstr>Слайд 2</vt:lpstr>
      <vt:lpstr>Слайд 3</vt:lpstr>
      <vt:lpstr>Слайд 4</vt:lpstr>
      <vt:lpstr>Слайд 5</vt:lpstr>
      <vt:lpstr>Как выращивают кукурузу?</vt:lpstr>
      <vt:lpstr>А вот так сеют кукурузу на полях, ухаживают за ней и собирают урожай.</vt:lpstr>
      <vt:lpstr> Так растёт кукуруза на полях и вот такие урожаи собирают с кукурузных полей</vt:lpstr>
      <vt:lpstr>Слайд 9</vt:lpstr>
      <vt:lpstr>Из кукурузы делают крупу, муку, крахмал, кукурузное масло. Стебли кукурузы используют при изготовлении бумаги и искусственного шёлка, из початков делают клей и линолеум.  </vt:lpstr>
      <vt:lpstr>Из  крупы  варят кукурузную «солнечную» кашу и супы.</vt:lpstr>
      <vt:lpstr>Слайд 12</vt:lpstr>
      <vt:lpstr>Слайд 13</vt:lpstr>
      <vt:lpstr>Слайд 14</vt:lpstr>
      <vt:lpstr>Красивые аппликации и панно из листьев, зёрен кукурузы и других круп.</vt:lpstr>
      <vt:lpstr>В народе о кукурузе сложены пословицы,  загадки, стихи и песни</vt:lpstr>
      <vt:lpstr>Слайд 17</vt:lpstr>
      <vt:lpstr> Кукурузные рыльца являются лекарством от некоторых заболеваний</vt:lpstr>
      <vt:lpstr>Кукурузу любят взрослые и дети</vt:lpstr>
      <vt:lpstr>Кукурузу любят некоторые животные</vt:lpstr>
      <vt:lpstr>Вот какое щедрое, доброе, вкусное и полезное растение КУКУРУЗА!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Кукуруза- королева полей</dc:title>
  <dc:creator>Я</dc:creator>
  <cp:lastModifiedBy>Сергей</cp:lastModifiedBy>
  <cp:revision>61</cp:revision>
  <dcterms:created xsi:type="dcterms:W3CDTF">2014-07-24T07:46:06Z</dcterms:created>
  <dcterms:modified xsi:type="dcterms:W3CDTF">2017-02-13T16:09:09Z</dcterms:modified>
</cp:coreProperties>
</file>